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5"/>
  </p:notesMasterIdLst>
  <p:sldIdLst>
    <p:sldId id="449" r:id="rId3"/>
    <p:sldId id="323" r:id="rId4"/>
    <p:sldId id="324" r:id="rId5"/>
    <p:sldId id="325" r:id="rId6"/>
    <p:sldId id="326"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44"/>
    <p:restoredTop sz="95872"/>
  </p:normalViewPr>
  <p:slideViewPr>
    <p:cSldViewPr snapToGrid="0" snapToObjects="1">
      <p:cViewPr varScale="1">
        <p:scale>
          <a:sx n="109" d="100"/>
          <a:sy n="109" d="100"/>
        </p:scale>
        <p:origin x="3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21C0F-2229-C94E-AD1A-267299D75521}" type="datetimeFigureOut">
              <a:rPr lang="it-IT" smtClean="0"/>
              <a:t>19/05/21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CCB1-F706-B641-B115-BF877836FF7E}" type="slidenum">
              <a:rPr lang="it-IT" smtClean="0"/>
              <a:t>‹N›</a:t>
            </a:fld>
            <a:endParaRPr lang="it-IT"/>
          </a:p>
        </p:txBody>
      </p:sp>
    </p:spTree>
    <p:extLst>
      <p:ext uri="{BB962C8B-B14F-4D97-AF65-F5344CB8AC3E}">
        <p14:creationId xmlns:p14="http://schemas.microsoft.com/office/powerpoint/2010/main" val="23481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857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022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493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379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625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504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517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88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385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786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271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295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86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59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16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176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171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01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28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32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025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031D9-C5AF-A249-971A-40A2B4121E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4402A8-BD0B-E04B-84A6-3281122E4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DDE868D-CCC0-8E42-8B7D-70BF8475B71A}"/>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CD8EA038-E245-6943-BD26-AE50A9B762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645A425-8AF0-3041-A420-441B41968E3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2060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BC2C6-C20E-2B4B-8637-729AAEF23D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955249-27F0-9544-B603-C2466D648DA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19CD48-812C-214D-9A12-62F69A57F739}"/>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8C45A9D3-CA06-2A48-9F44-A3DAA5C11F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F0C2BE-C0C7-A540-8D16-1EE26E36B45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5629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A107D0-F57F-A741-8E59-6A8B3DF50F9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279581-6283-5F40-9431-012F48723EB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01C6E6A-B22C-2148-9F4D-01DE2FEEECC5}"/>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A3792A31-B04B-6C42-AE0A-AA739C2517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97FE4E-5795-4C40-9DFD-AEF4C4990903}"/>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4337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549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051261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224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533382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407781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6241259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731797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20644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9D50A-A254-6B4F-A750-CF4A62735A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333206-4D0F-D34A-9DF6-ECEBF5C52EA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E25714-1879-364C-8EE9-9EAA5D9AACCC}"/>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9F324698-6129-294F-90FE-E141851F46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24ACC92-F546-A246-9B3D-79B56FF5704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47882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112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563065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391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DE4A57-B137-9747-82B0-1D3A47B125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4A390FC-5790-1048-9F5B-E2A78A6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36CEB8-C9A6-F842-864C-5DE3814C3EE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4674E94A-CC9B-FB4B-AFC1-BF69795426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108E3F-413F-294D-9531-A7A245CFF5F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7005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12CD39-B3A4-3043-B323-74B4C92D12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07879CC-65EA-394C-A4C7-7C8562CC220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93F077-A074-9047-B953-D0F49F6AD6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0C2D56-F8EA-AB4A-825A-C0E876B05944}"/>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262762A9-409D-1645-9E74-1EF5BF1B109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71B582-25CA-0040-A136-0DD9B67F5E35}"/>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82912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7E9C9-D0FD-5944-997A-80B6E6F8D5A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3AAB7E-A744-174F-A033-C25984FF5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0E68671-328F-E547-8EB0-D4B4B1195E8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1E3850-0C7B-0C4B-9BD7-55A3E2033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890C9E-7ED5-8B42-848A-080C394DBF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731549-7F38-1346-9B28-E0439AA9435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8" name="Segnaposto piè di pagina 7">
            <a:extLst>
              <a:ext uri="{FF2B5EF4-FFF2-40B4-BE49-F238E27FC236}">
                <a16:creationId xmlns:a16="http://schemas.microsoft.com/office/drawing/2014/main" id="{7B0F7C30-1F69-3E42-B47E-A3DC3866523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9573F3-F15F-964F-8F59-2C063A36C4B1}"/>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3639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2AEE6-EEBB-9D4D-B37B-93463AEA861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E0771BC-AE82-704A-A89F-184C6B3D9B3F}"/>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4" name="Segnaposto piè di pagina 3">
            <a:extLst>
              <a:ext uri="{FF2B5EF4-FFF2-40B4-BE49-F238E27FC236}">
                <a16:creationId xmlns:a16="http://schemas.microsoft.com/office/drawing/2014/main" id="{2A92FF4B-3AEC-B046-8AE1-6C22C20899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B1901FB-A8B9-4E49-A75E-426DC2355D46}"/>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5737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097F9D1-B5EF-4A49-A4DA-5221E698295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3" name="Segnaposto piè di pagina 2">
            <a:extLst>
              <a:ext uri="{FF2B5EF4-FFF2-40B4-BE49-F238E27FC236}">
                <a16:creationId xmlns:a16="http://schemas.microsoft.com/office/drawing/2014/main" id="{82B69C20-0D1E-834E-8ADF-80294D1342D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51CCD2-C0AC-3E49-AECB-1021B9723ED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768425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5EBEE-178D-BD40-BFB2-17160F6FA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CA2E29-8F8D-A84D-B0BF-FC24E08EA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0C788E-2157-7245-B5EC-6AB6CADB7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37EDB-FB1D-2E45-9DA6-72E6502D469D}"/>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46196936-0593-D942-9FD4-9D295B599C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ABEE99-709E-CD42-9AAE-08DC31072B3C}"/>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31005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7326-A8B6-DF44-8ACA-CB07EB7AE5E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47534E-38E0-9243-BAE1-FF65E64C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0D4FCCB-3DE6-1440-9A28-F79ACF67F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898FD1-E60C-5F4D-92BD-560981D380AB}"/>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5E49EDB6-E26C-904B-A0FD-A2FB5E615B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DF51C6-3ED0-0042-B5AA-FB9F4400425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87525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AE6576-5B43-764D-A83A-1277AF19A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0CAC1-C38C-804B-93AA-D195EB06D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6C2913-34C9-014D-8119-2AEAC3E03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FF159675-A822-564B-9A53-E435E31FD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4021D4E-3FF1-D447-A455-0BDAE734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E72AE-DE38-F543-871B-68E1C23A2238}" type="slidenum">
              <a:rPr lang="it-IT" smtClean="0"/>
              <a:t>‹N›</a:t>
            </a:fld>
            <a:endParaRPr lang="it-IT"/>
          </a:p>
        </p:txBody>
      </p:sp>
    </p:spTree>
    <p:extLst>
      <p:ext uri="{BB962C8B-B14F-4D97-AF65-F5344CB8AC3E}">
        <p14:creationId xmlns:p14="http://schemas.microsoft.com/office/powerpoint/2010/main" val="173854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5/19/21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230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gif"/></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a:ln>
                  <a:noFill/>
                </a:ln>
                <a:solidFill>
                  <a:srgbClr val="00B0F0"/>
                </a:solidFill>
                <a:effectLst/>
                <a:uLnTx/>
                <a:uFillTx/>
                <a:latin typeface="Tw Cen MT Condensed" panose="020B0606020104020203"/>
                <a:ea typeface="+mj-ea"/>
                <a:cs typeface="+mj-cs"/>
              </a:rPr>
              <a:t>session </a:t>
            </a: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3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Statistical inference#1</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59081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 0.05 alpha value is not dogma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endParaRPr lang="en-US" dirty="0"/>
          </a:p>
        </p:txBody>
      </p:sp>
      <p:pic>
        <p:nvPicPr>
          <p:cNvPr id="7" name="Picture 2">
            <a:extLst>
              <a:ext uri="{FF2B5EF4-FFF2-40B4-BE49-F238E27FC236}">
                <a16:creationId xmlns:a16="http://schemas.microsoft.com/office/drawing/2014/main" id="{941B3E28-FD94-0146-8A31-DF40C2A0D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52" t="3036" r="5965" b="4516"/>
          <a:stretch/>
        </p:blipFill>
        <p:spPr bwMode="auto">
          <a:xfrm>
            <a:off x="5052174" y="1673701"/>
            <a:ext cx="2411201" cy="35105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B7102EB-645A-2142-A4DE-C1B3786B19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1029" y="2305049"/>
            <a:ext cx="36068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30318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Effect sizes and practical importance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It is important to remember to not let p-values be the only guide for drawing conclusions. It is equally important to look at the size of the effects you are measuring.</a:t>
            </a:r>
          </a:p>
          <a:p>
            <a:pPr>
              <a:buFont typeface="Font di sistema regolare"/>
              <a:buChar char="→"/>
            </a:pPr>
            <a:r>
              <a:rPr lang="en-US" dirty="0"/>
              <a:t>It should be remembered that p-values do not indicate the size of the effect being studied. It shouldn’t be assumed that a small p-value indicates a large difference between groups, or vice-versa. </a:t>
            </a:r>
          </a:p>
          <a:p>
            <a:pPr>
              <a:buFont typeface="Font di sistema regolare"/>
              <a:buChar char="→"/>
            </a:pPr>
            <a:r>
              <a:rPr lang="en-US" dirty="0"/>
              <a:t>It should also be remembered that p-values are affected by sample size. For a given effect size and variability in the data, as the sample size increases, the p-value is likely to decrease. For large data sets, small effects can result in significant p-values.</a:t>
            </a:r>
          </a:p>
        </p:txBody>
      </p:sp>
    </p:spTree>
    <p:extLst>
      <p:ext uri="{BB962C8B-B14F-4D97-AF65-F5344CB8AC3E}">
        <p14:creationId xmlns:p14="http://schemas.microsoft.com/office/powerpoint/2010/main" val="159446343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Effect size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One way to account for the effect of sample size on our statistical tests is to consider effect size statistics. These statistics reflect the size of the effect in a standardized way and are unaffected by sample size.</a:t>
            </a:r>
          </a:p>
          <a:p>
            <a:pPr>
              <a:buFont typeface="Font di sistema regolare"/>
              <a:buChar char="→"/>
            </a:pPr>
            <a:r>
              <a:rPr lang="en-US" dirty="0"/>
              <a:t>An appropriate effect size statistic for a t-test is Cohen’s d.  It takes the difference in means between the two groups and divides by the pooled standard deviation of the groups.</a:t>
            </a:r>
          </a:p>
          <a:p>
            <a:pPr>
              <a:buFont typeface="Font di sistema regolare"/>
              <a:buChar char="→"/>
            </a:pPr>
            <a:r>
              <a:rPr lang="en-US" dirty="0"/>
              <a:t>Cohen’s d equals zero if the means are the same and increases to infinity as the difference in means increases relative to the standard deviation.</a:t>
            </a:r>
          </a:p>
          <a:p>
            <a:pPr>
              <a:buFont typeface="Font di sistema regolare"/>
              <a:buChar char="→"/>
            </a:pPr>
            <a:r>
              <a:rPr lang="en-US" dirty="0"/>
              <a:t>Effect size statistics are standardized so that they are not affected by the units of measurements of the data.  This makes them interpretable across different situations, or if the reader is not familiar with the units of measurement in the original data.</a:t>
            </a:r>
          </a:p>
        </p:txBody>
      </p:sp>
    </p:spTree>
    <p:extLst>
      <p:ext uri="{BB962C8B-B14F-4D97-AF65-F5344CB8AC3E}">
        <p14:creationId xmlns:p14="http://schemas.microsoft.com/office/powerpoint/2010/main" val="226393535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 problem of multiple p-values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One concept that will be important is that when there are multiple tests producing multiple p-values, that there is an inflation of the Type I error rate.  That is, there is a higher chance of making false-positive errors.</a:t>
            </a:r>
          </a:p>
          <a:p>
            <a:pPr>
              <a:buFont typeface="Font di sistema regolare"/>
              <a:buChar char="→"/>
            </a:pPr>
            <a:r>
              <a:rPr lang="en-US" dirty="0"/>
              <a:t>This simply follows mathematically from the definition of alpha.  If we allow a probability of 0.05, or 5% chance, of making a Type I error for any one test, as we do more and more tests, the chances that at least one of them having a false positive becomes greater and greater.</a:t>
            </a:r>
          </a:p>
          <a:p>
            <a:pPr>
              <a:buFont typeface="Font di sistema regolare"/>
              <a:buChar char="→"/>
            </a:pPr>
            <a:r>
              <a:rPr lang="en-US" dirty="0"/>
              <a:t>One way we deal with the problem of multiple p-values in statistical analyses is to adjust p-values when we do a series of tests together (for example, if we are comparing the means of multiple groups).</a:t>
            </a:r>
          </a:p>
        </p:txBody>
      </p:sp>
    </p:spTree>
    <p:extLst>
      <p:ext uri="{BB962C8B-B14F-4D97-AF65-F5344CB8AC3E}">
        <p14:creationId xmlns:p14="http://schemas.microsoft.com/office/powerpoint/2010/main" val="403283108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Plan your experimental design before you collect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One of the most common mistakes people make in doing research is collecting a bunch of data without having thought through what questions they are trying to answer, what specific hypotheses they want to test, and what statistical tests they can use to test these hypotheses.</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7" name="Picture 2">
            <a:extLst>
              <a:ext uri="{FF2B5EF4-FFF2-40B4-BE49-F238E27FC236}">
                <a16:creationId xmlns:a16="http://schemas.microsoft.com/office/drawing/2014/main" id="{509AD2C2-0F24-7B4F-B238-4D4276F6A0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924"/>
          <a:stretch/>
        </p:blipFill>
        <p:spPr bwMode="auto">
          <a:xfrm>
            <a:off x="4971351" y="2735173"/>
            <a:ext cx="4649841" cy="3099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6728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What is the hypothesis?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most important consideration in choosing a statistical test is determining what hypothesis you want to test. </a:t>
            </a:r>
          </a:p>
          <a:p>
            <a:pPr>
              <a:buFont typeface="Font di sistema regolare"/>
              <a:buChar char="→"/>
            </a:pPr>
            <a:r>
              <a:rPr lang="en-US" dirty="0"/>
              <a:t>More generally, what question are you are trying to answer.</a:t>
            </a:r>
          </a:p>
          <a:p>
            <a:pPr>
              <a:buFont typeface="Font di sistema regolare"/>
              <a:buChar char="→"/>
            </a:pPr>
            <a:r>
              <a:rPr lang="en-US" dirty="0"/>
              <a:t>Often people have a notion about the purpose of the research they are conducting but haven’t formulated a specific hypothesis. </a:t>
            </a:r>
          </a:p>
          <a:p>
            <a:pPr>
              <a:buFont typeface="Font di sistema regolare"/>
              <a:buChar char="→"/>
            </a:pPr>
            <a:r>
              <a:rPr lang="en-US" dirty="0"/>
              <a:t>It is possible to begin with exploratory data analysis, to see what interesting secrets the data wish to say.  But ultimately, choosing a statistical test relies on having in mind a specific hypothesis to test.</a:t>
            </a:r>
          </a:p>
        </p:txBody>
      </p:sp>
    </p:spTree>
    <p:extLst>
      <p:ext uri="{BB962C8B-B14F-4D97-AF65-F5344CB8AC3E}">
        <p14:creationId xmlns:p14="http://schemas.microsoft.com/office/powerpoint/2010/main" val="18916326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Independent and Paired Values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An assumption of many statistical tests is that observations are independent of one another.  This means that the value for one observation is unlikely to be influenced by the value of another observation.</a:t>
            </a:r>
          </a:p>
          <a:p>
            <a:pPr>
              <a:buFont typeface="Font di sistema regolare"/>
              <a:buChar char="→"/>
            </a:pPr>
            <a:r>
              <a:rPr lang="en-US" dirty="0"/>
              <a:t>However, dependent samples commonly arise in a few situations.  One is repeated measures, in which the same subject is measured on multiple dates. </a:t>
            </a:r>
          </a:p>
          <a:p>
            <a:pPr>
              <a:buFont typeface="Font di sistema regolare"/>
              <a:buChar char="→"/>
            </a:pPr>
            <a:r>
              <a:rPr lang="en-US" dirty="0"/>
              <a:t>A second is when we are taking multiple measurements of the same individual. </a:t>
            </a:r>
          </a:p>
          <a:p>
            <a:pPr>
              <a:buFont typeface="Font di sistema regolare"/>
              <a:buChar char="→"/>
            </a:pPr>
            <a:r>
              <a:rPr lang="en-US" dirty="0"/>
              <a:t>A related concept is that of blocks.  If observations can be broken into meaningful groups where values are likely to be different, this should be considered.</a:t>
            </a:r>
          </a:p>
        </p:txBody>
      </p:sp>
    </p:spTree>
    <p:extLst>
      <p:ext uri="{BB962C8B-B14F-4D97-AF65-F5344CB8AC3E}">
        <p14:creationId xmlns:p14="http://schemas.microsoft.com/office/powerpoint/2010/main" val="270444583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Parametric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Parametric statistical tests include t-test, analysis of variance, and linear regression.</a:t>
            </a:r>
          </a:p>
          <a:p>
            <a:pPr>
              <a:buFont typeface="Font di sistema regolare"/>
              <a:buChar char="→"/>
            </a:pPr>
            <a:r>
              <a:rPr lang="en-US" dirty="0"/>
              <a:t>Used when the dependent variable is an interval/ratio data variable.</a:t>
            </a:r>
          </a:p>
          <a:p>
            <a:pPr>
              <a:buFont typeface="Font di sistema regolare"/>
              <a:buChar char="→"/>
            </a:pPr>
            <a:r>
              <a:rPr lang="en-US" dirty="0"/>
              <a:t>One advantage of using parametric statistical tests is that your audience will likely be familiar with the techniques and interpretation of the results.  These tests are also often more flexible and more powerful than their nonparametric analogues.</a:t>
            </a:r>
          </a:p>
          <a:p>
            <a:pPr>
              <a:buFont typeface="Font di sistema regolare"/>
              <a:buChar char="→"/>
            </a:pPr>
            <a:r>
              <a:rPr lang="en-US" dirty="0"/>
              <a:t>Their major drawback is that all parametric tests assume something about the distribution of the underlying data.  If these assumptions are violated, the resultant test statistics will not be valid, and the tests will not be as powerful as for cases when assumptions are met.</a:t>
            </a:r>
          </a:p>
        </p:txBody>
      </p:sp>
    </p:spTree>
    <p:extLst>
      <p:ext uri="{BB962C8B-B14F-4D97-AF65-F5344CB8AC3E}">
        <p14:creationId xmlns:p14="http://schemas.microsoft.com/office/powerpoint/2010/main" val="380426007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Count data may not be appropriate for common 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A frequent error is to use common parametric models and tests with count data for the dependent variable.  Instead, count data could be analysed either by using tests for nominal data or by using regression methods appropriate for count data.  These include Poisson regression, negative binomial regression, and zero-inflated Poisson regression.</a:t>
            </a:r>
          </a:p>
        </p:txBody>
      </p:sp>
    </p:spTree>
    <p:extLst>
      <p:ext uri="{BB962C8B-B14F-4D97-AF65-F5344CB8AC3E}">
        <p14:creationId xmlns:p14="http://schemas.microsoft.com/office/powerpoint/2010/main" val="336788676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Count data may not be appropriate for common 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Count data or other discrete data can be used in cases where counts are used as a type of measurement of some property of subjects, provided that 1) the distribution of data or residuals from the analysis approximately meet test assumptions; and 2) there are few or no counts at or close to zero, or close to a maximum, if one exists.</a:t>
            </a:r>
          </a:p>
          <a:p>
            <a:pPr marL="0" indent="0">
              <a:buNone/>
            </a:pPr>
            <a:r>
              <a:rPr lang="en-GB" dirty="0"/>
              <a:t>This kind of count data will sometimes need to be transformed to meet the assumptions of parametric analysis. However, if there are many counts at or near zero, transformation is unlikely to help.  It is usually not worth the effort to attempt to force count data to meet the assumptions of parametric analysis with transformations, since there are more appropriate methods available.</a:t>
            </a:r>
          </a:p>
        </p:txBody>
      </p:sp>
    </p:spTree>
    <p:extLst>
      <p:ext uri="{BB962C8B-B14F-4D97-AF65-F5344CB8AC3E}">
        <p14:creationId xmlns:p14="http://schemas.microsoft.com/office/powerpoint/2010/main" val="196676602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Statistical inference defined</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Make inference is usually related to using statistical tests to draw some conclusion about the data.</a:t>
            </a:r>
          </a:p>
          <a:p>
            <a:pPr>
              <a:buFont typeface="Font di sistema regolare"/>
              <a:buChar char="→"/>
            </a:pPr>
            <a:r>
              <a:rPr lang="en-US" dirty="0"/>
              <a:t>Hypothesis testing is important for determining if there are statistically significant effects.  However, we should not place undo emphasis on p-values. Instead, we should realize that p-values are affected by sample size, and that a low p-value does not necessarily suggest a large effect or a practically meaningful effect.</a:t>
            </a:r>
          </a:p>
          <a:p>
            <a:pPr>
              <a:buFont typeface="Font di sistema regolare"/>
              <a:buChar char="→"/>
            </a:pPr>
            <a:r>
              <a:rPr lang="en-US" dirty="0"/>
              <a:t>Important thing is to understand the limitations of relying on p-values, and why it is important to assess the size of effects and weigh practical considerations.</a:t>
            </a:r>
          </a:p>
        </p:txBody>
      </p:sp>
    </p:spTree>
    <p:extLst>
      <p:ext uri="{BB962C8B-B14F-4D97-AF65-F5344CB8AC3E}">
        <p14:creationId xmlns:p14="http://schemas.microsoft.com/office/powerpoint/2010/main" val="7345242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Assumptions in parametric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All statistical tests assume that the data captured in the sample are randomly chosen from the population. </a:t>
            </a:r>
          </a:p>
          <a:p>
            <a:pPr>
              <a:buFont typeface="Font di sistema regolare"/>
              <a:buChar char="→"/>
            </a:pPr>
            <a:r>
              <a:rPr lang="en-US" dirty="0"/>
              <a:t>Observations should be independent of one another, except when the analysis takes non-independence into account. The independence of observation is often assumed from good experimental design. </a:t>
            </a:r>
          </a:p>
          <a:p>
            <a:pPr>
              <a:buFont typeface="Font di sistema regolare"/>
              <a:buChar char="→"/>
            </a:pPr>
            <a:r>
              <a:rPr lang="en-US" dirty="0"/>
              <a:t>The distribution of the data should be conditionally normal in distribution.  That is, the data are normally distributed once the effects of the variables in the model are taken into account.  Practically speaking, this means that the residuals from the analysis should be normally distributed.  This will usually be assessed with a histogram of residuals or with quantile–quantile plot.</a:t>
            </a:r>
          </a:p>
        </p:txBody>
      </p:sp>
    </p:spTree>
    <p:extLst>
      <p:ext uri="{BB962C8B-B14F-4D97-AF65-F5344CB8AC3E}">
        <p14:creationId xmlns:p14="http://schemas.microsoft.com/office/powerpoint/2010/main" val="73718147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1-sample t-test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lnSpcReduction="10000"/>
          </a:bodyPr>
          <a:lstStyle/>
          <a:p>
            <a:pPr marL="0" indent="0">
              <a:buNone/>
            </a:pPr>
            <a:r>
              <a:rPr lang="en-US" dirty="0"/>
              <a:t>One-sample tests are not used too often but are useful to compare a set of values to a given default value.</a:t>
            </a:r>
          </a:p>
          <a:p>
            <a:pPr marL="0" indent="0">
              <a:buNone/>
            </a:pPr>
            <a:r>
              <a:rPr lang="en-US" dirty="0">
                <a:solidFill>
                  <a:srgbClr val="92D050"/>
                </a:solidFill>
              </a:rPr>
              <a:t>Appropriate data</a:t>
            </a:r>
          </a:p>
          <a:p>
            <a:pPr>
              <a:buFont typeface="Font di sistema regolare"/>
              <a:buChar char="→"/>
            </a:pPr>
            <a:r>
              <a:rPr lang="en-US" dirty="0"/>
              <a:t>One-sample data</a:t>
            </a:r>
          </a:p>
          <a:p>
            <a:pPr>
              <a:buFont typeface="Font di sistema regolare"/>
              <a:buChar char="→"/>
            </a:pPr>
            <a:r>
              <a:rPr lang="en-US" dirty="0"/>
              <a:t>Data are interval/ratio, and are continuous</a:t>
            </a:r>
          </a:p>
          <a:p>
            <a:pPr>
              <a:buFont typeface="Font di sistema regolare"/>
              <a:buChar char="→"/>
            </a:pPr>
            <a:r>
              <a:rPr lang="en-US" dirty="0"/>
              <a:t>Data are normally distributed</a:t>
            </a:r>
          </a:p>
          <a:p>
            <a:pPr>
              <a:buFont typeface="Font di sistema regolare"/>
              <a:buChar char="→"/>
            </a:pPr>
            <a:r>
              <a:rPr lang="en-US" dirty="0"/>
              <a:t>Moderate skewness is permissible if the data distribution is unimodal without outliers</a:t>
            </a:r>
          </a:p>
          <a:p>
            <a:pPr marL="0" indent="0">
              <a:buNone/>
            </a:pPr>
            <a:r>
              <a:rPr lang="en-US" dirty="0">
                <a:solidFill>
                  <a:srgbClr val="92D050"/>
                </a:solidFill>
              </a:rPr>
              <a:t>Hypotheses</a:t>
            </a:r>
          </a:p>
          <a:p>
            <a:pPr>
              <a:buFont typeface="Font di sistema regolare"/>
              <a:buChar char="→"/>
            </a:pPr>
            <a:r>
              <a:rPr lang="en-US" dirty="0"/>
              <a:t>Null hypothesis:  The means of the populations from which the data were sampled for each group are equal.</a:t>
            </a:r>
          </a:p>
          <a:p>
            <a:pPr>
              <a:buFont typeface="Font di sistema regolare"/>
              <a:buChar char="→"/>
            </a:pPr>
            <a:r>
              <a:rPr lang="en-US" dirty="0"/>
              <a:t>Alternative hypothesis (two-sided): The means of the populations from which the data were sampled for each group are not equal.</a:t>
            </a:r>
          </a:p>
        </p:txBody>
      </p:sp>
    </p:spTree>
    <p:extLst>
      <p:ext uri="{BB962C8B-B14F-4D97-AF65-F5344CB8AC3E}">
        <p14:creationId xmlns:p14="http://schemas.microsoft.com/office/powerpoint/2010/main" val="298828385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2-sample t-test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lnSpcReduction="10000"/>
          </a:bodyPr>
          <a:lstStyle/>
          <a:p>
            <a:pPr marL="0" indent="0">
              <a:buNone/>
            </a:pPr>
            <a:r>
              <a:rPr lang="en-US" dirty="0"/>
              <a:t>The two-sample t-test is a commonly used test that compares the means of two samples.</a:t>
            </a:r>
          </a:p>
          <a:p>
            <a:pPr marL="0" indent="0">
              <a:buNone/>
            </a:pPr>
            <a:r>
              <a:rPr lang="en-US" dirty="0">
                <a:solidFill>
                  <a:srgbClr val="92D050"/>
                </a:solidFill>
              </a:rPr>
              <a:t>Appropriate data</a:t>
            </a:r>
          </a:p>
          <a:p>
            <a:pPr>
              <a:buFont typeface="Font di sistema regolare"/>
              <a:buChar char="→"/>
            </a:pPr>
            <a:r>
              <a:rPr lang="en-US" dirty="0"/>
              <a:t>Two-sample data</a:t>
            </a:r>
          </a:p>
          <a:p>
            <a:pPr>
              <a:buFont typeface="Font di sistema regolare"/>
              <a:buChar char="→"/>
            </a:pPr>
            <a:r>
              <a:rPr lang="en-US" dirty="0"/>
              <a:t>Dependent variable is interval/ratio, and is continuous</a:t>
            </a:r>
          </a:p>
          <a:p>
            <a:pPr>
              <a:buFont typeface="Font di sistema regolare"/>
              <a:buChar char="→"/>
            </a:pPr>
            <a:r>
              <a:rPr lang="en-US" dirty="0"/>
              <a:t>Independent variable is a factor with two levels</a:t>
            </a:r>
          </a:p>
          <a:p>
            <a:pPr>
              <a:buFont typeface="Font di sistema regolare"/>
              <a:buChar char="→"/>
            </a:pPr>
            <a:r>
              <a:rPr lang="en-US" dirty="0"/>
              <a:t>Data for each population are normally distributed</a:t>
            </a:r>
          </a:p>
          <a:p>
            <a:pPr>
              <a:buFont typeface="Font di sistema regolare"/>
              <a:buChar char="→"/>
            </a:pPr>
            <a:r>
              <a:rPr lang="en-US" dirty="0"/>
              <a:t>Samples need to have the same variance. Independent observations</a:t>
            </a:r>
          </a:p>
          <a:p>
            <a:pPr marL="0" indent="0">
              <a:buNone/>
            </a:pPr>
            <a:r>
              <a:rPr lang="en-US" dirty="0">
                <a:solidFill>
                  <a:srgbClr val="92D050"/>
                </a:solidFill>
              </a:rPr>
              <a:t>Hypotheses</a:t>
            </a:r>
          </a:p>
          <a:p>
            <a:pPr>
              <a:buFont typeface="Font di sistema regolare"/>
              <a:buChar char="→"/>
            </a:pPr>
            <a:r>
              <a:rPr lang="en-US" dirty="0"/>
              <a:t>Null hypothesis:  The means of the populations from which the data were sampled for each group are equal.</a:t>
            </a:r>
          </a:p>
          <a:p>
            <a:pPr>
              <a:buFont typeface="Font di sistema regolare"/>
              <a:buChar char="→"/>
            </a:pPr>
            <a:r>
              <a:rPr lang="en-US" dirty="0"/>
              <a:t>Alternative hypothesis (two-sided): The means of the populations from which the data were sampled for each group are not equal.</a:t>
            </a:r>
          </a:p>
        </p:txBody>
      </p:sp>
    </p:spTree>
    <p:extLst>
      <p:ext uri="{BB962C8B-B14F-4D97-AF65-F5344CB8AC3E}">
        <p14:creationId xmlns:p14="http://schemas.microsoft.com/office/powerpoint/2010/main" val="31737208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Hypothesis testing: The null and alternative hypotheses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null hypothesis always describes the case where e.g. two groups are not different or there is no correlation between two variables, etc.</a:t>
            </a:r>
          </a:p>
          <a:p>
            <a:pPr>
              <a:buFont typeface="Font di sistema regolare"/>
              <a:buChar char="→"/>
            </a:pPr>
            <a:r>
              <a:rPr lang="en-US" dirty="0"/>
              <a:t>The alternative hypothesis is the contrary of the null hypothesis, and so describes the cases where there is a difference among groups or a correlation between two variables, etc.</a:t>
            </a:r>
          </a:p>
          <a:p>
            <a:pPr>
              <a:buFont typeface="Font di sistema regolare"/>
              <a:buChar char="→"/>
            </a:pPr>
            <a:r>
              <a:rPr lang="en-US" dirty="0"/>
              <a:t>Notice that the definitions of null hypothesis and alternative hypothesis have nothing to do with what you want to find or don't want to find, or what is interesting or not interesting, or what you expect to find or what you don’t expect to find. </a:t>
            </a:r>
          </a:p>
        </p:txBody>
      </p:sp>
    </p:spTree>
    <p:extLst>
      <p:ext uri="{BB962C8B-B14F-4D97-AF65-F5344CB8AC3E}">
        <p14:creationId xmlns:p14="http://schemas.microsoft.com/office/powerpoint/2010/main" val="10504736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p-value definition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endParaRPr lang="en-US" dirty="0"/>
          </a:p>
          <a:p>
            <a:pPr>
              <a:buFont typeface="Font di sistema regolare"/>
              <a:buChar char="→"/>
            </a:pPr>
            <a:r>
              <a:rPr lang="en-US" dirty="0"/>
              <a:t>The p-value for the given data will be determined by conducting the statistical test.</a:t>
            </a:r>
          </a:p>
          <a:p>
            <a:pPr>
              <a:buFont typeface="Font di sistema regolare"/>
              <a:buChar char="→"/>
            </a:pPr>
            <a:r>
              <a:rPr lang="en-US" dirty="0"/>
              <a:t>This p-value is then compared to a pre-determined value alpha.  Most commonly, an alpha value of 0.05 is used, but there is nothing magic about this value.</a:t>
            </a:r>
          </a:p>
          <a:p>
            <a:pPr>
              <a:buFont typeface="Font di sistema regolare"/>
              <a:buChar char="→"/>
            </a:pPr>
            <a:r>
              <a:rPr lang="en-US" dirty="0"/>
              <a:t>If the p-value for the test is less than alpha, we reject the null hypothesis.</a:t>
            </a:r>
          </a:p>
          <a:p>
            <a:pPr>
              <a:buFont typeface="Font di sistema regolare"/>
              <a:buChar char="→"/>
            </a:pPr>
            <a:r>
              <a:rPr lang="en-US" dirty="0"/>
              <a:t>If the p-value is greater than or equal to alpha, we fail to reject the null hypothesis.</a:t>
            </a:r>
          </a:p>
          <a:p>
            <a:pPr>
              <a:buFont typeface="Font di sistema regolare"/>
              <a:buChar char="→"/>
            </a:pPr>
            <a:endParaRPr lang="en-US" dirty="0"/>
          </a:p>
        </p:txBody>
      </p:sp>
    </p:spTree>
    <p:extLst>
      <p:ext uri="{BB962C8B-B14F-4D97-AF65-F5344CB8AC3E}">
        <p14:creationId xmlns:p14="http://schemas.microsoft.com/office/powerpoint/2010/main" val="278573171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Theory and practice of using p-values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Given the assumption that the null hypothesis is true, the p-value is defined as the probability of obtaining a result equal to or more extreme than what was actually observed in the data.</a:t>
            </a:r>
          </a:p>
          <a:p>
            <a:pPr>
              <a:buFont typeface="Font di sistema regolare"/>
              <a:buChar char="→"/>
            </a:pPr>
            <a:r>
              <a:rPr lang="en-US" dirty="0"/>
              <a:t>Technically, the p-value says nothing about the alternative hypothesis. </a:t>
            </a:r>
          </a:p>
          <a:p>
            <a:pPr>
              <a:buFont typeface="Font di sistema regolare"/>
              <a:buChar char="→"/>
            </a:pPr>
            <a:r>
              <a:rPr lang="en-US" dirty="0"/>
              <a:t>But logically, if the null hypothesis is rejected, then its logical complement, the alternative hypothesis, is supported.</a:t>
            </a:r>
          </a:p>
        </p:txBody>
      </p:sp>
    </p:spTree>
    <p:extLst>
      <p:ext uri="{BB962C8B-B14F-4D97-AF65-F5344CB8AC3E}">
        <p14:creationId xmlns:p14="http://schemas.microsoft.com/office/powerpoint/2010/main" val="398343859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Errors in inference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For the most part, the statistical tests we use are based on probability, and our data could always be the result of chance. We can make two kinds of errors in testing the null hypothesis:</a:t>
            </a:r>
          </a:p>
          <a:p>
            <a:pPr>
              <a:buFont typeface="Font di sistema regolare"/>
              <a:buChar char="→"/>
            </a:pPr>
            <a:r>
              <a:rPr lang="en-US" dirty="0"/>
              <a:t>Type I Error: Occurs when the null hypothesis really is true but, based on our decision rule, we reject the null hypothesis.  In this case, our result is a false positive; we think there is an effect when really there isn’t. </a:t>
            </a:r>
          </a:p>
          <a:p>
            <a:pPr>
              <a:buFont typeface="Font di sistema regolare"/>
              <a:buChar char="→"/>
            </a:pPr>
            <a:r>
              <a:rPr lang="en-US" dirty="0"/>
              <a:t>Type II Error: Occurs when the null hypothesis is false but, based on our decision rule, we fail to reject the null hypothesis.  In this case, our result is a false negative.</a:t>
            </a:r>
          </a:p>
        </p:txBody>
      </p:sp>
    </p:spTree>
    <p:extLst>
      <p:ext uri="{BB962C8B-B14F-4D97-AF65-F5344CB8AC3E}">
        <p14:creationId xmlns:p14="http://schemas.microsoft.com/office/powerpoint/2010/main" val="189395294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Errors in inference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endParaRPr lang="en-US" dirty="0"/>
          </a:p>
        </p:txBody>
      </p:sp>
      <p:pic>
        <p:nvPicPr>
          <p:cNvPr id="9" name="Picture 2" descr="Hypothesis Testing and Difference Between Type I and Type II Error - Public  Health Notes">
            <a:extLst>
              <a:ext uri="{FF2B5EF4-FFF2-40B4-BE49-F238E27FC236}">
                <a16:creationId xmlns:a16="http://schemas.microsoft.com/office/drawing/2014/main" id="{3990618A-9E14-3844-8FC8-E11E0BBC1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010" y="1382933"/>
            <a:ext cx="5456176" cy="409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51379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Statistical power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statistical power of a test is a measure of the ability of the test to detect a real effect. </a:t>
            </a:r>
          </a:p>
          <a:p>
            <a:pPr>
              <a:buFont typeface="Font di sistema regolare"/>
              <a:buChar char="→"/>
            </a:pPr>
            <a:r>
              <a:rPr lang="en-US" dirty="0"/>
              <a:t>It is related to the effect size, the sample size, and our chosen alpha level. </a:t>
            </a:r>
          </a:p>
          <a:p>
            <a:pPr>
              <a:buFont typeface="Font di sistema regolare"/>
              <a:buChar char="→"/>
            </a:pPr>
            <a:r>
              <a:rPr lang="en-US" dirty="0"/>
              <a:t>The effect size is a measure of how unfair a coin is, how strong the association is between two variables, or how large the difference is among groups.</a:t>
            </a:r>
          </a:p>
          <a:p>
            <a:pPr>
              <a:buFont typeface="Font di sistema regolare"/>
              <a:buChar char="→"/>
            </a:pPr>
            <a:r>
              <a:rPr lang="en-US" dirty="0"/>
              <a:t>As the effect size increases or as the number of observations we collect increases, or as the alpha level increases, the power of the test increases.</a:t>
            </a:r>
          </a:p>
        </p:txBody>
      </p:sp>
    </p:spTree>
    <p:extLst>
      <p:ext uri="{BB962C8B-B14F-4D97-AF65-F5344CB8AC3E}">
        <p14:creationId xmlns:p14="http://schemas.microsoft.com/office/powerpoint/2010/main" val="3224440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 0.05 alpha value is not dogma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level of alpha is traditionally set at 0.05 in some disciplines, though there is sometimes reason to choose a different value.</a:t>
            </a:r>
          </a:p>
          <a:p>
            <a:pPr>
              <a:buFont typeface="Font di sistema regolare"/>
              <a:buChar char="→"/>
            </a:pPr>
            <a:r>
              <a:rPr lang="en-US" dirty="0"/>
              <a:t>In theory, as a researcher, you would determine the alpha level you feel is appropriate.  That is, the probability of making a Type I error when the null hypothesis is in fact true. </a:t>
            </a:r>
          </a:p>
          <a:p>
            <a:pPr>
              <a:buFont typeface="Font di sistema regolare"/>
              <a:buChar char="→"/>
            </a:pPr>
            <a:r>
              <a:rPr lang="en-US"/>
              <a:t>Choosing </a:t>
            </a:r>
            <a:r>
              <a:rPr lang="en-US" dirty="0"/>
              <a:t>a different alpha value will rarely go without question.  It is best to keep with the 0.05 level unless you have good justification for another value or are in a discipline where other values are routinely used.</a:t>
            </a:r>
          </a:p>
        </p:txBody>
      </p:sp>
    </p:spTree>
    <p:extLst>
      <p:ext uri="{BB962C8B-B14F-4D97-AF65-F5344CB8AC3E}">
        <p14:creationId xmlns:p14="http://schemas.microsoft.com/office/powerpoint/2010/main" val="3271869400"/>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2085</Words>
  <Application>Microsoft Macintosh PowerPoint</Application>
  <PresentationFormat>Widescreen</PresentationFormat>
  <Paragraphs>122</Paragraphs>
  <Slides>22</Slides>
  <Notes>22</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22</vt:i4>
      </vt:variant>
    </vt:vector>
  </HeadingPairs>
  <TitlesOfParts>
    <vt:vector size="31" baseType="lpstr">
      <vt:lpstr>Arial</vt:lpstr>
      <vt:lpstr>Calibri</vt:lpstr>
      <vt:lpstr>Calibri Light</vt:lpstr>
      <vt:lpstr>Font di sistema regolare</vt:lpstr>
      <vt:lpstr>Tw Cen MT</vt:lpstr>
      <vt:lpstr>Tw Cen MT Condensed</vt:lpstr>
      <vt:lpstr>Wingdings 3</vt:lpstr>
      <vt:lpstr>Tema di Office</vt:lpstr>
      <vt:lpstr>Integrale</vt:lpstr>
      <vt:lpstr>Data analysis with R Bruno Bellisario, Phd</vt:lpstr>
      <vt:lpstr>Statistical inference defined</vt:lpstr>
      <vt:lpstr>Hypothesis testing: The null and alternative hypotheses</vt:lpstr>
      <vt:lpstr>p-value definition</vt:lpstr>
      <vt:lpstr>Theory and practice of using p-values</vt:lpstr>
      <vt:lpstr>Errors in inference</vt:lpstr>
      <vt:lpstr>Errors in inference</vt:lpstr>
      <vt:lpstr>Statistical power</vt:lpstr>
      <vt:lpstr>The 0.05 alpha value is not dogma</vt:lpstr>
      <vt:lpstr>The 0.05 alpha value is not dogma</vt:lpstr>
      <vt:lpstr>Effect sizes and practical importance</vt:lpstr>
      <vt:lpstr>Effect size statistics</vt:lpstr>
      <vt:lpstr>The problem of multiple p-values</vt:lpstr>
      <vt:lpstr>Plan your experimental design before you collect data</vt:lpstr>
      <vt:lpstr>What is the hypothesis?</vt:lpstr>
      <vt:lpstr>Independent and Paired Values</vt:lpstr>
      <vt:lpstr>Parametric statistics</vt:lpstr>
      <vt:lpstr>Count data may not be appropriate for common parametric tests</vt:lpstr>
      <vt:lpstr>Count data may not be appropriate for common parametric tests</vt:lpstr>
      <vt:lpstr>Assumptions in parametric statistics</vt:lpstr>
      <vt:lpstr>1-sample t-test</vt:lpstr>
      <vt:lpstr>2-sample t-test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6</cp:revision>
  <dcterms:created xsi:type="dcterms:W3CDTF">2021-05-15T15:20:46Z</dcterms:created>
  <dcterms:modified xsi:type="dcterms:W3CDTF">2021-05-19T16:51:13Z</dcterms:modified>
</cp:coreProperties>
</file>